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0" r:id="rId2"/>
    <p:sldId id="2902" r:id="rId3"/>
    <p:sldId id="2907" r:id="rId4"/>
    <p:sldId id="2904" r:id="rId5"/>
    <p:sldId id="2823" r:id="rId6"/>
    <p:sldId id="2894" r:id="rId7"/>
    <p:sldId id="2892" r:id="rId8"/>
    <p:sldId id="2893" r:id="rId9"/>
    <p:sldId id="2910" r:id="rId10"/>
    <p:sldId id="2911" r:id="rId11"/>
    <p:sldId id="290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1B556-8165-4789-9EB8-3369C9AC0B01}" v="13" dt="2024-09-18T17:41:16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2C2F8-A198-48C7-85B2-62FA304C591C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A26CC-F95B-4CCD-AE1F-2C7D67649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46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0407-CC56-4B59-A8BC-C4C64E8DCCC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98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0407-CC56-4B59-A8BC-C4C64E8DCCC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86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0407-CC56-4B59-A8BC-C4C64E8DCCC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22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0407-CC56-4B59-A8BC-C4C64E8DCCC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96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0407-CC56-4B59-A8BC-C4C64E8DCCC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74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0407-CC56-4B59-A8BC-C4C64E8DCCC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19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0407-CC56-4B59-A8BC-C4C64E8DCCC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0407-CC56-4B59-A8BC-C4C64E8DCCC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70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0407-CC56-4B59-A8BC-C4C64E8DCCC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243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0407-CC56-4B59-A8BC-C4C64E8DCCC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47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DF83D-7A8D-044C-AA33-48A0A779F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E31AD3-8A55-F257-991E-7E0A2E510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0E458E-7D03-3DEA-1C5D-8319D32C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DC50C0-8FF3-054C-C271-21EDF6ED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D7FEED-D9AA-5437-026F-5A48B8B9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90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71421-7440-DDB6-4F63-583EEC81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C37B80-1E6F-CBC2-30DA-866F201D1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B951E7-FEA8-198B-6448-36A9CC52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FEB28-41EA-6A35-1471-349DFA80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FD9B49-E228-A931-6862-9FDE3B50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6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BDA75A-8A45-83D6-EB96-40D51084D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5C6C13-BE2C-522C-1DE8-9CC479EA6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913C99-2243-4BE5-2B66-9D840CD1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EC8605-8EDA-D2B9-0ADF-1EC95F8A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4AA46B-C272-AC5A-9FFC-BBE0E89F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39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D7CD9-BA1E-4358-3F93-87D4B345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853640-1B5E-ACC9-846A-97E1AB269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9C6AD2-B8D9-8174-2598-60BD7548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FAE8F1-EBE4-3465-8899-73141EC9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FEDACC-6A59-750F-ABCD-BFCC3D25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3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56AD9-FD76-4C5F-3162-151C239B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C28D35-0937-5F4C-ECE9-265BDCC35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985035-4964-76EB-F4CD-A8F426A0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E0DC3F-9953-9232-6D5E-4AF11F9A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AD5861-62E3-8529-0A38-D6C63CD3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59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6B91D-5602-647B-4E6D-95FC5699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A02EA0-631D-99E5-55A4-A19C65925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4F1B5-A78E-D574-FC4E-EB51913DB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A39C0F-5E89-FD4B-0B2C-CDC9EF62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A1B468-B3C1-771C-BCA1-499ABEC8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B177C3-C548-D7F2-4A7D-C1082F66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3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128EE-815A-9A28-42B3-73FC7330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E6E2E9-0485-8579-3423-1D845C222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6612A5-40BB-0C3C-4D7E-A5BACCE8A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9DA609-A0A4-02E7-A488-0645DB88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6CAF6BA-A9E9-E589-65D8-21CFFC4E9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9E4EB0-AE75-D0C6-F3A9-DE827145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36FFC6-F658-5E5D-30F5-3664A28A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3134A66-9131-13AD-DFB5-B3E17C1D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53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3EE6F-7B06-07B9-355E-13ECCFC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264FDC8-77D7-817C-97BB-6FAEE7E3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5118DE-CCA8-DC0C-C565-3691AFE5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11D753-C099-973C-98CF-F3BDDF63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6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69B8CA6-5636-E63A-ED74-BC12817E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81B31E-A292-5F97-D871-74937E05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BA792B-8808-BE4A-0E7E-277572E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5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815A6-9627-873A-B9B5-743407F1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DE5FF4-402E-5976-F948-52A999EF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462074-5263-FAF8-6366-12DD3D93B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ED3DD8-9142-2BC7-318C-0E2BE08F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C0FD03-392C-8166-0688-C68FE995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2412B5-7BCB-EE5B-1438-BAE37E63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5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63CF7-9576-87CA-FA31-D4AF4DE5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7EEC194-6609-021B-BC61-06F3534DD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6A757A-384D-B64C-F9C3-21E8E475D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C26B1F-5B1C-3861-AA91-6F877C51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73861B-AF44-9131-C376-41CEC104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1A2CEC-A5A0-28EF-C7E6-30C0275C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10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3CD759B-9949-D9A2-3B33-9FD2ECA6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33F5E7-BCFA-9304-15CE-286394E9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D9370A-2A0C-12DA-F2FA-BBE3C412F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B65A-3314-498E-A5B9-8B0B2E32FA6F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5E7EDC-FD43-3FF6-B4FA-342D3F645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626FB-5C66-44DD-5ACC-7F3B4BE69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B3E7-8D21-4439-8710-D8AD112BB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81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idiasstoragesec.blob.core.windows.net/001/2024/08/boletim-decoe-n-063-de-20-de-agosto-de-2024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midiasstoragesec.blob.core.windows.net/001/2024/06/boletim-decoe-n-045-de-14-de-junho-de-202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campinasoeste.educacao.sp.gov.br/boletins-2024/" TargetMode="External"/><Relationship Id="rId5" Type="http://schemas.openxmlformats.org/officeDocument/2006/relationships/hyperlink" Target="https://decampinasoeste.educacao.sp.gov.br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educacao.sp.gov.br/com-obras-de-educacao-antirracista-escolas-paulistas-recebem-mais-de-15-milhao-de-livros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youtube.com/watch?v=-4htxN0lAQ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drive.google.com/drive/folders/17Pi4W13akS9TM096v2N1iLSY-kJYS3Oi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QOBVz2TMMTQ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justica.sp.gov.br/wp-content/uploads/2022/02/Cartilha-Sao-Paulo-contra-o-Racismo-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D74D62F-8FBA-E273-BA55-E02C6A90E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1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185340D-698B-3F2D-D1CC-5C8BA746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93" y="895927"/>
            <a:ext cx="10515600" cy="3925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000" dirty="0"/>
              <a:t>Diretoria de Ensino Campinas Oeste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600" dirty="0"/>
              <a:t>Dirigente de Ensino Patrícia Adolf Lutz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/>
              <a:t>Setembro </a:t>
            </a: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23473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9FB84A5E-69F0-DDF9-B087-3DCF7A1AD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7" r="781" b="23190"/>
          <a:stretch/>
        </p:blipFill>
        <p:spPr>
          <a:xfrm>
            <a:off x="-41056" y="-53283"/>
            <a:ext cx="12233056" cy="69107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0AFB621-0875-4D91-4383-610B6878F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545" y="5919788"/>
            <a:ext cx="4369389" cy="9382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0C5B6E-6982-FCAE-3E84-0633F1F4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274" y="5919788"/>
            <a:ext cx="4366709" cy="937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3049958-9AE6-45E3-ECFE-0992DA402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793"/>
          <a:stretch/>
        </p:blipFill>
        <p:spPr>
          <a:xfrm>
            <a:off x="10422983" y="5913257"/>
            <a:ext cx="1769017" cy="94474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C8E57AB-F239-1B9F-27DD-98715A505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40"/>
          <a:stretch/>
        </p:blipFill>
        <p:spPr>
          <a:xfrm>
            <a:off x="0" y="5919788"/>
            <a:ext cx="1684803" cy="938212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B20EB50-EE57-13D8-E5D8-FCA6E3DA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Apresentação de Planos de Ação </a:t>
            </a:r>
            <a:br>
              <a:rPr lang="pt-BR" b="1" dirty="0"/>
            </a:br>
            <a:r>
              <a:rPr lang="pt-BR" b="1" dirty="0"/>
              <a:t>Trilha Antirracista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2134C73-7E7C-2457-8F88-F1D66333C42E}"/>
              </a:ext>
            </a:extLst>
          </p:cNvPr>
          <p:cNvSpPr txBox="1"/>
          <p:nvPr/>
        </p:nvSpPr>
        <p:spPr>
          <a:xfrm>
            <a:off x="3429004" y="2663407"/>
            <a:ext cx="5297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600" dirty="0"/>
              <a:t> EE Antonio Móbili</a:t>
            </a:r>
          </a:p>
          <a:p>
            <a:pPr marL="342900" indent="-342900">
              <a:buAutoNum type="arabicPeriod"/>
            </a:pPr>
            <a:r>
              <a:rPr lang="pt-BR" sz="3600" dirty="0"/>
              <a:t> EE Padre José dos Santos</a:t>
            </a:r>
          </a:p>
          <a:p>
            <a:pPr marL="342900" indent="-342900">
              <a:buAutoNum type="arabicPeriod"/>
            </a:pPr>
            <a:r>
              <a:rPr lang="pt-BR" sz="3600"/>
              <a:t> EE </a:t>
            </a:r>
            <a:r>
              <a:rPr lang="pt-BR" sz="3600" dirty="0"/>
              <a:t>Pedro Salvetti, PEI</a:t>
            </a:r>
          </a:p>
        </p:txBody>
      </p:sp>
    </p:spTree>
    <p:extLst>
      <p:ext uri="{BB962C8B-B14F-4D97-AF65-F5344CB8AC3E}">
        <p14:creationId xmlns:p14="http://schemas.microsoft.com/office/powerpoint/2010/main" val="339574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D4AC5-5C86-38B8-57EC-8F3771A6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BA2610-D534-208C-5339-67F27AD75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35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D74D62F-8FBA-E273-BA55-E02C6A90E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1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185340D-698B-3F2D-D1CC-5C8BA746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3061"/>
            <a:ext cx="12190476" cy="3925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000" dirty="0"/>
              <a:t>Diretoria de Ensino Campinas Oeste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400" dirty="0"/>
              <a:t>Irani Mosca - Supervisora de Ensino</a:t>
            </a:r>
          </a:p>
          <a:p>
            <a:pPr marL="0" indent="0" algn="ctr">
              <a:buNone/>
            </a:pPr>
            <a:r>
              <a:rPr lang="pt-BR" sz="2400" dirty="0"/>
              <a:t>Airton Clementino - Coordenador de Equipe Curricular/CEC - Núcleo Pedagógico </a:t>
            </a:r>
          </a:p>
          <a:p>
            <a:pPr marL="0" indent="0" algn="ctr">
              <a:buNone/>
            </a:pPr>
            <a:r>
              <a:rPr lang="pt-BR" sz="2400" dirty="0"/>
              <a:t>Daniele Eloise do A. S. Kobayashi- Coordenador de Equipe Curricular/CEC - Núcleo Pedagógico </a:t>
            </a:r>
          </a:p>
          <a:p>
            <a:pPr marL="0" indent="0" algn="ctr">
              <a:buNone/>
            </a:pPr>
            <a:r>
              <a:rPr lang="pt-BR" sz="2400" dirty="0"/>
              <a:t>Maristela Coccia M. de Souza - Professor Especialista do Currículo/PEC - Núcleo Pedagógico 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7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9FB84A5E-69F0-DDF9-B087-3DCF7A1AD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7" r="781" b="23190"/>
          <a:stretch/>
        </p:blipFill>
        <p:spPr>
          <a:xfrm>
            <a:off x="20" y="-53283"/>
            <a:ext cx="12191980" cy="69107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0AFB621-0875-4D91-4383-610B6878F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545" y="5919788"/>
            <a:ext cx="4369389" cy="9382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0C5B6E-6982-FCAE-3E84-0633F1F4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274" y="5919788"/>
            <a:ext cx="4366709" cy="937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3049958-9AE6-45E3-ECFE-0992DA402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793"/>
          <a:stretch/>
        </p:blipFill>
        <p:spPr>
          <a:xfrm>
            <a:off x="10422983" y="5913257"/>
            <a:ext cx="1769017" cy="94474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C8E57AB-F239-1B9F-27DD-98715A505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40"/>
          <a:stretch/>
        </p:blipFill>
        <p:spPr>
          <a:xfrm>
            <a:off x="0" y="5919788"/>
            <a:ext cx="1684803" cy="93821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AA9A9A6-A626-1A79-CCC5-3A8DECEF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67" y="0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Diretoria de Ensino Campinas Oeste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757EC1-9B07-5EEE-271A-38E2EABD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5" y="1584461"/>
            <a:ext cx="11269566" cy="1457506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/>
              <a:t>Culminância da Trilha Antirracista: Estação Cultura, </a:t>
            </a:r>
            <a:r>
              <a:rPr lang="pt-BR" b="1" u="sng" dirty="0"/>
              <a:t>dia 03/dezembro/2024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066A74-CCA4-4AAD-1EBB-08F9D1579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758" y="2824078"/>
            <a:ext cx="7021342" cy="31655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AA896CA-FEF9-9AD0-D4C7-47EF1001BACF}"/>
              </a:ext>
            </a:extLst>
          </p:cNvPr>
          <p:cNvSpPr txBox="1"/>
          <p:nvPr/>
        </p:nvSpPr>
        <p:spPr>
          <a:xfrm>
            <a:off x="4741545" y="2823503"/>
            <a:ext cx="2449830" cy="40011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/>
              <a:t>Estação Cultura, 2023</a:t>
            </a:r>
          </a:p>
        </p:txBody>
      </p:sp>
    </p:spTree>
    <p:extLst>
      <p:ext uri="{BB962C8B-B14F-4D97-AF65-F5344CB8AC3E}">
        <p14:creationId xmlns:p14="http://schemas.microsoft.com/office/powerpoint/2010/main" val="25645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9FB84A5E-69F0-DDF9-B087-3DCF7A1AD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7" r="781" b="23190"/>
          <a:stretch/>
        </p:blipFill>
        <p:spPr>
          <a:xfrm>
            <a:off x="20" y="-53283"/>
            <a:ext cx="12191980" cy="69107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0AFB621-0875-4D91-4383-610B6878F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545" y="5919788"/>
            <a:ext cx="4369389" cy="9382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0C5B6E-6982-FCAE-3E84-0633F1F4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274" y="5919788"/>
            <a:ext cx="4366709" cy="937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3049958-9AE6-45E3-ECFE-0992DA402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793"/>
          <a:stretch/>
        </p:blipFill>
        <p:spPr>
          <a:xfrm>
            <a:off x="10422983" y="5913257"/>
            <a:ext cx="1769017" cy="94474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C8E57AB-F239-1B9F-27DD-98715A505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40"/>
          <a:stretch/>
        </p:blipFill>
        <p:spPr>
          <a:xfrm>
            <a:off x="0" y="5919788"/>
            <a:ext cx="1684803" cy="93821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AA9A9A6-A626-1A79-CCC5-3A8DECEF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67" y="0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Diretoria de Ensino Campinas Oeste: materiais disponíveis do curso 2024, acesso: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7ECE2E7-4834-79E4-F918-9F455E2E2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2507"/>
            <a:ext cx="12191980" cy="42759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200" dirty="0"/>
              <a:t>Site: </a:t>
            </a:r>
            <a:r>
              <a:rPr lang="pt-BR" sz="2200" dirty="0">
                <a:hlinkClick r:id="rId5"/>
              </a:rPr>
              <a:t>https://decampinasoeste.educacao.sp.gov.br/</a:t>
            </a:r>
            <a:r>
              <a:rPr lang="pt-BR" sz="2200" dirty="0"/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200" dirty="0"/>
              <a:t>Boletins 2024: </a:t>
            </a:r>
            <a:r>
              <a:rPr lang="pt-BR" sz="2200" dirty="0">
                <a:hlinkClick r:id="rId6"/>
              </a:rPr>
              <a:t>https://decampinasoeste.educacao.sp.gov.br/boletins-2024/</a:t>
            </a:r>
            <a:endParaRPr lang="pt-BR" sz="2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BR" sz="22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/>
              <a:t>Boletim Informativo Semanal DE Campinas Oeste, Edição n. 045/2024, 14 de junho de 2024,  </a:t>
            </a:r>
            <a:r>
              <a:rPr lang="pt-BR" sz="2000" b="1" u="sng" dirty="0"/>
              <a:t>Informação 4</a:t>
            </a:r>
            <a:r>
              <a:rPr lang="pt-BR" sz="2000" dirty="0"/>
              <a:t>: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hlinkClick r:id="rId7"/>
              </a:rPr>
              <a:t>https://midiasstoragesec.blob.core.windows.net/001/2024/06/boletim-decoe-n-045-de-14-de-junho-de-2024.pdf</a:t>
            </a:r>
            <a:endParaRPr lang="pt-BR" dirty="0"/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/>
              <a:t>Boletim Informativo Semanal DE Campinas Oeste, Edição n. 063/2024, 20 de agosto de 2024, </a:t>
            </a:r>
            <a:r>
              <a:rPr lang="pt-BR" sz="2000" b="1" u="sng" dirty="0"/>
              <a:t>Informação 3</a:t>
            </a:r>
            <a:r>
              <a:rPr lang="pt-BR" sz="2000" b="1" dirty="0"/>
              <a:t>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hlinkClick r:id="rId8"/>
              </a:rPr>
              <a:t>https://midiasstoragesec.blob.core.windows.net/001/2024/08/boletim-decoe-n-063-de-20-de-agosto-de-2024.pdf</a:t>
            </a:r>
            <a:endParaRPr lang="pt-BR" dirty="0"/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2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18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479827-680B-7222-C7F8-2962A8FA4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7" r="781" b="23190"/>
          <a:stretch/>
        </p:blipFill>
        <p:spPr>
          <a:xfrm>
            <a:off x="0" y="-7254"/>
            <a:ext cx="12191980" cy="69107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5309E6-D3EF-5806-54A9-3DD3263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05" y="977410"/>
            <a:ext cx="6574265" cy="1325563"/>
          </a:xfrm>
        </p:spPr>
        <p:txBody>
          <a:bodyPr/>
          <a:lstStyle/>
          <a:p>
            <a:r>
              <a:rPr lang="pt-BR" b="1" dirty="0"/>
              <a:t>Kit de livros étnico-raciais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FF511F7-2CCB-DA87-903A-368FC0E7A6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15" t="6512" r="36666" b="44302"/>
          <a:stretch/>
        </p:blipFill>
        <p:spPr>
          <a:xfrm>
            <a:off x="436135" y="2475523"/>
            <a:ext cx="6574265" cy="34050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F7EC2E4-A452-B662-797B-B40631A06780}"/>
              </a:ext>
            </a:extLst>
          </p:cNvPr>
          <p:cNvSpPr txBox="1"/>
          <p:nvPr/>
        </p:nvSpPr>
        <p:spPr>
          <a:xfrm>
            <a:off x="436135" y="5858470"/>
            <a:ext cx="6574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hlinkClick r:id="rId5"/>
              </a:rPr>
              <a:t>https://www.educacao.sp.gov.br/com-obras-de-educacao-antirracista-escolas-paulistas-recebem-mais-de-15-milhao-de-livros/</a:t>
            </a:r>
            <a:r>
              <a:rPr lang="pt-BR" sz="1200" dirty="0">
                <a:solidFill>
                  <a:srgbClr val="0070C0"/>
                </a:solidFill>
              </a:rPr>
              <a:t> (2021)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F7D76D-2300-3457-A0B7-690E2445D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919" y="-7254"/>
            <a:ext cx="4528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9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9FB84A5E-69F0-DDF9-B087-3DCF7A1AD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7" r="781" b="23190"/>
          <a:stretch/>
        </p:blipFill>
        <p:spPr>
          <a:xfrm>
            <a:off x="0" y="-82927"/>
            <a:ext cx="12191980" cy="69107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DE61BA-9A64-4880-FE46-66FCDB61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92"/>
            <a:ext cx="2644738" cy="2927021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libri Light"/>
                <a:ea typeface="Calibri Light"/>
                <a:cs typeface="Calibri Light"/>
              </a:rPr>
              <a:t>Acervo da escola: </a:t>
            </a:r>
            <a:br>
              <a:rPr lang="pt-BR" sz="4000" b="1" dirty="0">
                <a:latin typeface="Calibri Light"/>
                <a:ea typeface="Calibri Light"/>
                <a:cs typeface="Calibri Light"/>
              </a:rPr>
            </a:br>
            <a:r>
              <a:rPr lang="pt-BR" sz="4000" b="1" dirty="0"/>
              <a:t>Kit de livros étnico-raciais</a:t>
            </a:r>
            <a:r>
              <a:rPr lang="pt-BR" sz="4000" b="1" dirty="0">
                <a:latin typeface="Calibri Light"/>
                <a:ea typeface="Calibri Light"/>
                <a:cs typeface="Calibri Light"/>
              </a:rPr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FB621-0875-4D91-4383-610B6878F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545" y="5919788"/>
            <a:ext cx="4369389" cy="9382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0C5B6E-6982-FCAE-3E84-0633F1F4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274" y="5919788"/>
            <a:ext cx="4366709" cy="937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3049958-9AE6-45E3-ECFE-0992DA402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793"/>
          <a:stretch/>
        </p:blipFill>
        <p:spPr>
          <a:xfrm>
            <a:off x="10422983" y="5913257"/>
            <a:ext cx="1769017" cy="94474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C8E57AB-F239-1B9F-27DD-98715A505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40"/>
          <a:stretch/>
        </p:blipFill>
        <p:spPr>
          <a:xfrm>
            <a:off x="0" y="5919788"/>
            <a:ext cx="1684803" cy="938212"/>
          </a:xfrm>
          <a:prstGeom prst="rect">
            <a:avLst/>
          </a:prstGeom>
        </p:spPr>
      </p:pic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id="{0FF60173-F928-2ED9-5FB6-5FF00D655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673" y="56783"/>
            <a:ext cx="2059210" cy="205921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C222CFD-4637-1F39-AD56-CFE5CCFE62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53" t="15778" r="28746" b="30232"/>
          <a:stretch/>
        </p:blipFill>
        <p:spPr>
          <a:xfrm>
            <a:off x="2684584" y="84203"/>
            <a:ext cx="3825953" cy="273384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B029937-DD8F-428F-07D5-05DEA29851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876" t="15788" r="47469" b="27778"/>
          <a:stretch/>
        </p:blipFill>
        <p:spPr>
          <a:xfrm rot="10800000">
            <a:off x="2767146" y="2982724"/>
            <a:ext cx="2248299" cy="3017143"/>
          </a:xfrm>
          <a:prstGeom prst="rect">
            <a:avLst/>
          </a:prstGeom>
        </p:spPr>
      </p:pic>
      <p:pic>
        <p:nvPicPr>
          <p:cNvPr id="17" name="Espaço Reservado para Conteúdo 4">
            <a:extLst>
              <a:ext uri="{FF2B5EF4-FFF2-40B4-BE49-F238E27FC236}">
                <a16:creationId xmlns:a16="http://schemas.microsoft.com/office/drawing/2014/main" id="{AD3A10D1-9298-0B4F-F543-93DAD54E4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41138" t="49162" r="40602" b="28283"/>
          <a:stretch/>
        </p:blipFill>
        <p:spPr>
          <a:xfrm rot="16200000">
            <a:off x="-44702" y="3464844"/>
            <a:ext cx="2991489" cy="207855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5FF67CD-06FB-C52F-0A1C-F23BE10739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405" t="16710" r="38481" b="20843"/>
          <a:stretch/>
        </p:blipFill>
        <p:spPr>
          <a:xfrm>
            <a:off x="5252847" y="2980714"/>
            <a:ext cx="2088413" cy="304217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A6379F2-B33B-D4DD-ABAF-79588DF682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650" t="16368" r="47247" b="27778"/>
          <a:stretch/>
        </p:blipFill>
        <p:spPr>
          <a:xfrm>
            <a:off x="7463667" y="2923503"/>
            <a:ext cx="2360055" cy="307636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5B088A1-5C62-2E6E-1529-9A5B53081B7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657" t="18294" r="30494" b="22481"/>
          <a:stretch/>
        </p:blipFill>
        <p:spPr>
          <a:xfrm rot="5400000">
            <a:off x="6503703" y="220860"/>
            <a:ext cx="2790401" cy="245606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93E89DC4-45BB-D45D-80EE-753B45BC36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2454" y="2844094"/>
            <a:ext cx="2002275" cy="31913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C2567B7-E178-BA2E-A523-CF99B7D84800}"/>
              </a:ext>
            </a:extLst>
          </p:cNvPr>
          <p:cNvSpPr txBox="1"/>
          <p:nvPr/>
        </p:nvSpPr>
        <p:spPr>
          <a:xfrm>
            <a:off x="9649674" y="2095589"/>
            <a:ext cx="22850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Amor de Cabelo</a:t>
            </a:r>
            <a:r>
              <a:rPr lang="pt-BR" sz="1400" dirty="0"/>
              <a:t>: </a:t>
            </a:r>
            <a:r>
              <a:rPr lang="pt-BR" sz="1400" dirty="0">
                <a:hlinkClick r:id="rId13"/>
              </a:rPr>
              <a:t>https://www.youtube.com/watch?v=-4htxN0lAQ4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4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9FB84A5E-69F0-DDF9-B087-3DCF7A1AD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7" r="781" b="23190"/>
          <a:stretch/>
        </p:blipFill>
        <p:spPr>
          <a:xfrm>
            <a:off x="20" y="-53283"/>
            <a:ext cx="12191980" cy="69107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DE61BA-9A64-4880-FE46-66FCDB61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" y="99309"/>
            <a:ext cx="11885283" cy="1490839"/>
          </a:xfrm>
        </p:spPr>
        <p:txBody>
          <a:bodyPr>
            <a:normAutofit/>
          </a:bodyPr>
          <a:lstStyle/>
          <a:p>
            <a:pPr algn="ctr"/>
            <a:r>
              <a:rPr lang="pt-BR" sz="4500" b="1" dirty="0">
                <a:latin typeface="Calibri Light"/>
                <a:ea typeface="Calibri Light"/>
                <a:cs typeface="Calibri Light"/>
              </a:rPr>
              <a:t>Sugestões para promover a educação antirracista na escola 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FB621-0875-4D91-4383-610B6878F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545" y="5919788"/>
            <a:ext cx="4369389" cy="9382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0C5B6E-6982-FCAE-3E84-0633F1F4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274" y="5919788"/>
            <a:ext cx="4366709" cy="937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3049958-9AE6-45E3-ECFE-0992DA402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793"/>
          <a:stretch/>
        </p:blipFill>
        <p:spPr>
          <a:xfrm>
            <a:off x="10422983" y="5913257"/>
            <a:ext cx="1769017" cy="94474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C8E57AB-F239-1B9F-27DD-98715A505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40"/>
          <a:stretch/>
        </p:blipFill>
        <p:spPr>
          <a:xfrm>
            <a:off x="0" y="5919788"/>
            <a:ext cx="1684803" cy="9382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FCD5629-FA62-7CE3-9C98-0DA0B256C74E}"/>
              </a:ext>
            </a:extLst>
          </p:cNvPr>
          <p:cNvSpPr txBox="1"/>
          <p:nvPr/>
        </p:nvSpPr>
        <p:spPr>
          <a:xfrm>
            <a:off x="0" y="1777957"/>
            <a:ext cx="11691909" cy="12995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pt-BR" sz="2800" dirty="0">
                <a:ea typeface="Calibri"/>
                <a:cs typeface="Calibri"/>
              </a:rPr>
              <a:t>Projeto </a:t>
            </a:r>
            <a:r>
              <a:rPr lang="pt-BR" sz="2800" b="1" dirty="0">
                <a:ea typeface="Calibri"/>
                <a:cs typeface="Calibri"/>
              </a:rPr>
              <a:t>Diversidade e Equidade: Vamos conversar sobre! </a:t>
            </a:r>
            <a:r>
              <a:rPr lang="pt-BR" sz="2800" dirty="0">
                <a:ea typeface="Calibri"/>
                <a:cs typeface="Calibri"/>
              </a:rPr>
              <a:t>(2022)</a:t>
            </a:r>
            <a:endParaRPr lang="en-US" sz="2800" dirty="0">
              <a:ea typeface="Calibri"/>
              <a:cs typeface="Calibri"/>
            </a:endParaRPr>
          </a:p>
          <a:p>
            <a:pPr lvl="2">
              <a:lnSpc>
                <a:spcPct val="150000"/>
              </a:lnSpc>
              <a:spcBef>
                <a:spcPts val="500"/>
              </a:spcBef>
            </a:pPr>
            <a:r>
              <a:rPr lang="pt-BR" sz="2400" dirty="0">
                <a:ea typeface="Calibri"/>
                <a:cs typeface="Calibri"/>
              </a:rPr>
              <a:t>Link: </a:t>
            </a:r>
            <a:r>
              <a:rPr lang="pt-BR" sz="2400" dirty="0">
                <a:ea typeface="Calibri"/>
                <a:cs typeface="Calibri"/>
                <a:hlinkClick r:id="rId5"/>
              </a:rPr>
              <a:t>https://drive.google.com/drive/folders/17Pi4W13akS9TM096v2N1iLSY-kJYS3Oi</a:t>
            </a:r>
            <a:endParaRPr lang="pt-BR" sz="2400" dirty="0">
              <a:ea typeface="Calibri"/>
              <a:cs typeface="Calibri"/>
            </a:endParaRP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FEE25CC6-B526-72CE-34AB-572CD6886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263" y="3279630"/>
            <a:ext cx="2142344" cy="2338778"/>
          </a:xfrm>
          <a:prstGeom prst="rect">
            <a:avLst/>
          </a:prstGeom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5FA84E70-6033-BE3B-AF93-9EB7CB90C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607" y="3282644"/>
            <a:ext cx="3618563" cy="235423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E7B34D5-7E3B-8177-DE87-08E65DD86784}"/>
              </a:ext>
            </a:extLst>
          </p:cNvPr>
          <p:cNvSpPr txBox="1"/>
          <p:nvPr/>
        </p:nvSpPr>
        <p:spPr>
          <a:xfrm>
            <a:off x="5255036" y="327963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400" b="1" dirty="0">
                <a:ea typeface="Calibri"/>
                <a:cs typeface="Calibri"/>
              </a:rPr>
              <a:t>4 VOLUMES: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8436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9FB84A5E-69F0-DDF9-B087-3DCF7A1AD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7" r="781" b="23190"/>
          <a:stretch/>
        </p:blipFill>
        <p:spPr>
          <a:xfrm>
            <a:off x="20" y="-53283"/>
            <a:ext cx="12191980" cy="69107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DE61BA-9A64-4880-FE46-66FCDB61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10" y="56249"/>
            <a:ext cx="11578579" cy="12968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500" b="1" dirty="0">
                <a:latin typeface="Calibri Light"/>
                <a:ea typeface="Calibri Light"/>
                <a:cs typeface="Calibri Light"/>
              </a:rPr>
              <a:t>Sugestões para promover a educação antirracista na escola 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FB621-0875-4D91-4383-610B6878F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545" y="5919788"/>
            <a:ext cx="4369389" cy="9382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0C5B6E-6982-FCAE-3E84-0633F1F4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274" y="5919788"/>
            <a:ext cx="4366709" cy="937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3049958-9AE6-45E3-ECFE-0992DA402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793"/>
          <a:stretch/>
        </p:blipFill>
        <p:spPr>
          <a:xfrm>
            <a:off x="10422983" y="5913257"/>
            <a:ext cx="1769017" cy="94474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C8E57AB-F239-1B9F-27DD-98715A505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40"/>
          <a:stretch/>
        </p:blipFill>
        <p:spPr>
          <a:xfrm>
            <a:off x="0" y="5919788"/>
            <a:ext cx="1684803" cy="93821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3B980C-0701-0078-5709-57843478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3877"/>
            <a:ext cx="12053456" cy="2489703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pt-BR" sz="2800" dirty="0"/>
              <a:t>Vídeo: Memorial do curso </a:t>
            </a:r>
            <a:r>
              <a:rPr lang="pt-BR" sz="2800" b="1" dirty="0"/>
              <a:t>Construindo uma Educação Antirracista na escola </a:t>
            </a:r>
            <a:r>
              <a:rPr lang="pt-BR" sz="2800" dirty="0"/>
              <a:t>e apresentação das práticas escolares dos cursistas  (2023)</a:t>
            </a:r>
          </a:p>
          <a:p>
            <a:pPr lvl="1">
              <a:lnSpc>
                <a:spcPct val="150000"/>
              </a:lnSpc>
            </a:pPr>
            <a:r>
              <a:rPr lang="pt-BR" sz="2800" dirty="0"/>
              <a:t>Link: </a:t>
            </a:r>
            <a:r>
              <a:rPr lang="pt-BR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https://www.youtube.com/watch?v=QOBVz2TMMTQ</a:t>
            </a:r>
            <a:endParaRPr lang="pt-BR" sz="2800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</a:pPr>
            <a:endParaRPr lang="pt-BR" sz="2800" dirty="0"/>
          </a:p>
          <a:p>
            <a:pPr lvl="1">
              <a:lnSpc>
                <a:spcPct val="150000"/>
              </a:lnSpc>
            </a:pPr>
            <a:endParaRPr lang="pt-BR" sz="2400" dirty="0"/>
          </a:p>
          <a:p>
            <a:pPr lvl="2"/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0F0515-73AA-548C-F132-18BEF4F57F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8"/>
          <a:stretch/>
        </p:blipFill>
        <p:spPr>
          <a:xfrm>
            <a:off x="4580853" y="3687956"/>
            <a:ext cx="2673754" cy="24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9FB84A5E-69F0-DDF9-B087-3DCF7A1AD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7" r="781" b="23190"/>
          <a:stretch/>
        </p:blipFill>
        <p:spPr>
          <a:xfrm>
            <a:off x="20" y="-53283"/>
            <a:ext cx="12191980" cy="69107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0AFB621-0875-4D91-4383-610B6878F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545" y="5919788"/>
            <a:ext cx="4369389" cy="9382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0C5B6E-6982-FCAE-3E84-0633F1F4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274" y="5919788"/>
            <a:ext cx="4366709" cy="937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3049958-9AE6-45E3-ECFE-0992DA402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793"/>
          <a:stretch/>
        </p:blipFill>
        <p:spPr>
          <a:xfrm>
            <a:off x="10422983" y="5913257"/>
            <a:ext cx="1769017" cy="94474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C8E57AB-F239-1B9F-27DD-98715A505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40"/>
          <a:stretch/>
        </p:blipFill>
        <p:spPr>
          <a:xfrm>
            <a:off x="0" y="5919788"/>
            <a:ext cx="1684803" cy="93821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96776E4A-BD85-F492-27A7-0C362ECB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89" y="948583"/>
            <a:ext cx="2733675" cy="447345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libri Light"/>
                <a:ea typeface="Calibri Light"/>
                <a:cs typeface="Calibri Light"/>
              </a:rPr>
              <a:t>Sugestões para promover a educação antirracista na escola: cartilhas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EB9C099-FF8F-06C3-B26E-BD6B738E0D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15" t="12390" r="26818" b="9215"/>
          <a:stretch/>
        </p:blipFill>
        <p:spPr>
          <a:xfrm>
            <a:off x="3673229" y="246168"/>
            <a:ext cx="3849941" cy="536110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4F17982-2F03-9660-AC17-FA4F5BD323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19"/>
          <a:stretch/>
        </p:blipFill>
        <p:spPr>
          <a:xfrm>
            <a:off x="7907617" y="246168"/>
            <a:ext cx="4040916" cy="5361108"/>
          </a:xfrm>
          <a:prstGeom prst="rect">
            <a:avLst/>
          </a:prstGeom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65F781BE-0921-28EA-EDF9-DDCA3A05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229" y="5773614"/>
            <a:ext cx="7839075" cy="4362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4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https://justica.sp.gov.br/wp-content/uploads/2022/02/Cartilha-Sao-Paulo-contra-o-Racismo-1.pdf</a:t>
            </a:r>
            <a:r>
              <a:rPr lang="pt-BR" sz="14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440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405</Words>
  <Application>Microsoft Office PowerPoint</Application>
  <PresentationFormat>Widescreen</PresentationFormat>
  <Paragraphs>55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Diretoria de Ensino Campinas Oeste</vt:lpstr>
      <vt:lpstr>Diretoria de Ensino Campinas Oeste: materiais disponíveis do curso 2024, acesso:</vt:lpstr>
      <vt:lpstr>Kit de livros étnico-raciais</vt:lpstr>
      <vt:lpstr>Acervo da escola:  Kit de livros étnico-raciais </vt:lpstr>
      <vt:lpstr>Sugestões para promover a educação antirracista na escola  </vt:lpstr>
      <vt:lpstr>Sugestões para promover a educação antirracista na escola  </vt:lpstr>
      <vt:lpstr>Sugestões para promover a educação antirracista na escola: cartilhas</vt:lpstr>
      <vt:lpstr>Apresentação de Planos de Ação  Trilha Antirracista</vt:lpstr>
      <vt:lpstr>Apresentação do PowerPoint</vt:lpstr>
    </vt:vector>
  </TitlesOfParts>
  <Company>FDE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Maristela Coccia Moreira De Souza</dc:creator>
  <cp:lastModifiedBy>Maristela Coccia Moreira De Souza</cp:lastModifiedBy>
  <cp:revision>2</cp:revision>
  <dcterms:created xsi:type="dcterms:W3CDTF">2024-08-29T12:10:15Z</dcterms:created>
  <dcterms:modified xsi:type="dcterms:W3CDTF">2024-09-18T19:27:29Z</dcterms:modified>
</cp:coreProperties>
</file>