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7" r:id="rId6"/>
    <p:sldId id="27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73" r:id="rId27"/>
    <p:sldId id="274" r:id="rId28"/>
    <p:sldId id="275" r:id="rId29"/>
    <p:sldId id="276" r:id="rId30"/>
    <p:sldId id="279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2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48A0DC-0312-7055-24F0-D77F50702C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2319DB-68B5-98F2-8E98-F841D13DC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A8F4AE-59C3-79E7-B5F4-A1FAECFC9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7EAB-8185-4904-A707-09813CFBBA3A}" type="datetimeFigureOut">
              <a:rPr lang="pt-BR" smtClean="0"/>
              <a:t>20/09/2024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7F6BE8-3B8C-7484-8083-D16F912C8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5D0D06-A715-C2FA-59A9-8DF616FF9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2013-F89D-46DE-90D7-339F022D2A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1995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E4AF57-4791-2200-27BD-33751D3F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E0B3E1E-FB9C-9262-0126-8D2023275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CC97A3-76A0-53D9-A951-B24F865E7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7EAB-8185-4904-A707-09813CFBBA3A}" type="datetimeFigureOut">
              <a:rPr lang="pt-BR" smtClean="0"/>
              <a:t>20/09/2024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C6DAC1-64C4-347D-40FD-EC185D6A1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05F2E2-2215-CB58-84D0-0765A6640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2013-F89D-46DE-90D7-339F022D2A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339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585AA3F-C206-63E7-D06B-12558604D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76B98F3-B2AF-53BE-C89C-E1E56D402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4E56FF-FBFD-4DD3-9BE9-C6FAD782E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7EAB-8185-4904-A707-09813CFBBA3A}" type="datetimeFigureOut">
              <a:rPr lang="pt-BR" smtClean="0"/>
              <a:t>20/09/2024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859BC2-6EB9-427D-AC89-3394D1ED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915905-35AB-1296-AB19-4D177EF58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2013-F89D-46DE-90D7-339F022D2A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945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2E5991-13A7-B571-1214-CB2A52BFC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A3A480-8A88-3D26-A831-3063FDCED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832997-E4F8-525E-255C-3E2B0ED93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7EAB-8185-4904-A707-09813CFBBA3A}" type="datetimeFigureOut">
              <a:rPr lang="pt-BR" smtClean="0"/>
              <a:t>20/09/2024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2AEFFB-D835-BAF4-CBE8-26F297459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B776007-B24D-32C1-63D4-17950463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2013-F89D-46DE-90D7-339F022D2A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9622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4E2CA7-74E1-8331-17C5-172B0E2CB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EE8AEB5-49F4-4141-02B2-4CC16EB88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D33730-427A-C16F-894E-A2F286BED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7EAB-8185-4904-A707-09813CFBBA3A}" type="datetimeFigureOut">
              <a:rPr lang="pt-BR" smtClean="0"/>
              <a:t>20/09/2024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128CAF-D6DC-3AEC-DB3A-CC95C1405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2B43D0-9F65-0EB3-96F6-DB1042390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2013-F89D-46DE-90D7-339F022D2A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223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18CE99-F063-5DD2-6A10-0A015FD0D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D93023-5D0E-9720-F319-30C30B939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7D00BDA-B1E1-E8E6-A661-DAA7FF5B00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3E97B72-082D-D41B-D601-3F7078F4F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7EAB-8185-4904-A707-09813CFBBA3A}" type="datetimeFigureOut">
              <a:rPr lang="pt-BR" smtClean="0"/>
              <a:t>20/09/2024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7386551-91C7-B90A-961A-55434F9E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84391C-AE8B-8589-040E-D794B2843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2013-F89D-46DE-90D7-339F022D2A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6105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295807-F835-AC73-F57F-6ED719888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7AFCD16-906C-08AE-F7E9-6105D9088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8A5E93D-A1DF-E753-537A-FC64DECD9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D99FA88-76F4-0BD1-3842-F9CDF62B5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2F56837-5146-CE79-C8D1-4FF80FEF3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1A47BDA-8C10-67CE-25D2-3CCF74A32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7EAB-8185-4904-A707-09813CFBBA3A}" type="datetimeFigureOut">
              <a:rPr lang="pt-BR" smtClean="0"/>
              <a:t>20/09/2024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85F8331-9039-3E71-79E0-3A0F95B8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8BC887C-3CB9-A473-CC6B-15DC0AEE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2013-F89D-46DE-90D7-339F022D2A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828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7C4D6B-36EE-781B-2D21-E7093C570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4517323-3E65-2A8D-E6C2-5EAA0A365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7EAB-8185-4904-A707-09813CFBBA3A}" type="datetimeFigureOut">
              <a:rPr lang="pt-BR" smtClean="0"/>
              <a:t>20/09/2024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F91B8E4-8FEC-7DA7-6949-8B5F5C006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20D3EEB-00FE-1413-2831-3FD558ADD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2013-F89D-46DE-90D7-339F022D2A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0109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28890DE-44F9-B3E9-6AF3-D3FF726F7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7EAB-8185-4904-A707-09813CFBBA3A}" type="datetimeFigureOut">
              <a:rPr lang="pt-BR" smtClean="0"/>
              <a:t>20/09/2024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12BE336-D4C9-E50A-DA38-BC0611968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55BDCB9-AFA8-2861-DEBF-C156E4EF4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2013-F89D-46DE-90D7-339F022D2A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1739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8A3EC-A4AC-F6DB-08B6-7A9D0CE5F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422A39-CB53-78F7-A704-BAC2F3A9D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573BDFD-C9C1-926B-5295-F5D5E62FD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2E18A33-C4DE-7603-7F05-8F5E10ED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7EAB-8185-4904-A707-09813CFBBA3A}" type="datetimeFigureOut">
              <a:rPr lang="pt-BR" smtClean="0"/>
              <a:t>20/09/2024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3951699-D312-7B93-D7CA-0C361ED61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FFB6B39-EA12-CD7E-C300-5B92C07F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2013-F89D-46DE-90D7-339F022D2A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951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F6D565-69D5-2391-28D0-8F06C057A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FEC2668-F974-44DB-3B64-588A34C7B0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6CBFDD7-CB19-ADB9-8115-2CE34F25D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844C28-2ACF-23F5-568F-F4AD5C8FE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7EAB-8185-4904-A707-09813CFBBA3A}" type="datetimeFigureOut">
              <a:rPr lang="pt-BR" smtClean="0"/>
              <a:t>20/09/2024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4F865EA-7042-16BC-8DFB-CCCA867E9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A0010D-BFA3-E115-9508-48D2D892F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2013-F89D-46DE-90D7-339F022D2A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881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020FDDB-B5EE-FB1B-3AA3-C586D15B6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4B5B57F-1ABC-E54C-827A-8328743A8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77700F-04EC-AB47-E78D-141B9BE1D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DC7EAB-8185-4904-A707-09813CFBBA3A}" type="datetimeFigureOut">
              <a:rPr lang="pt-BR" smtClean="0"/>
              <a:t>20/09/2024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0F049BA-0AA1-1520-D1D2-5C4445FB9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43DA7D-A90D-3A1A-740E-19DFF623A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222013-F89D-46DE-90D7-339F022D2A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860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olafernandez.com.br/projetos" TargetMode="External"/><Relationship Id="rId2" Type="http://schemas.openxmlformats.org/officeDocument/2006/relationships/hyperlink" Target="https://www.planalto.gov.br/ccivil_03/LEIS/2003/L10.639.htm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editora.sepq.org.br/rpq/article/view/157%20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BEF92C-1EF7-7E1B-CA23-034474FB0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07922"/>
            <a:ext cx="9144000" cy="3244492"/>
          </a:xfrm>
        </p:spPr>
        <p:txBody>
          <a:bodyPr>
            <a:normAutofit fontScale="90000"/>
          </a:bodyPr>
          <a:lstStyle/>
          <a:p>
            <a:r>
              <a:rPr lang="pt-BR" dirty="0"/>
              <a:t>RELATO DE EXPERIÊNCIA</a:t>
            </a:r>
            <a:br>
              <a:rPr lang="pt-BR" dirty="0"/>
            </a:br>
            <a:r>
              <a:rPr lang="pt-BR" dirty="0"/>
              <a:t>PRÁTICAS PEDAGÓGICAS</a:t>
            </a:r>
            <a:br>
              <a:rPr lang="pt-BR" dirty="0"/>
            </a:br>
            <a:r>
              <a:rPr lang="pt-BR" dirty="0"/>
              <a:t>PARA UMA EDUCAÇÃO ANTIRRACISTA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F40FC8-7A31-93BB-CF03-A80975FDD2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1471"/>
            <a:ext cx="9144000" cy="1655762"/>
          </a:xfrm>
        </p:spPr>
        <p:txBody>
          <a:bodyPr>
            <a:normAutofit/>
          </a:bodyPr>
          <a:lstStyle/>
          <a:p>
            <a:r>
              <a:rPr lang="pt-BR" b="1" dirty="0" err="1"/>
              <a:t>PROFª</a:t>
            </a:r>
            <a:r>
              <a:rPr lang="pt-BR" b="1" dirty="0"/>
              <a:t> DRª ROSÂNGELA CRISTINA GONÇALVES</a:t>
            </a:r>
          </a:p>
          <a:p>
            <a:r>
              <a:rPr lang="pt-BR" dirty="0"/>
              <a:t>GEPEJA-GEPALE - UNICAMP</a:t>
            </a:r>
          </a:p>
          <a:p>
            <a:r>
              <a:rPr lang="pt-BR" dirty="0"/>
              <a:t>ABPN – ASSOCIAÇÃO BRASILEIRA DOS PESQUISADORES NEGROS</a:t>
            </a:r>
          </a:p>
        </p:txBody>
      </p:sp>
    </p:spTree>
    <p:extLst>
      <p:ext uri="{BB962C8B-B14F-4D97-AF65-F5344CB8AC3E}">
        <p14:creationId xmlns:p14="http://schemas.microsoft.com/office/powerpoint/2010/main" val="2854458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2AF3F9B-C51D-6556-B2CE-A2C9FC75B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37" y="250724"/>
            <a:ext cx="7010444" cy="337071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1A4D29C-345C-45A7-28B4-767FC10F8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259" y="3800407"/>
            <a:ext cx="7344696" cy="30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32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75D95E7-5396-B5A9-8AB5-574E3C9AB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28" y="840658"/>
            <a:ext cx="10369371" cy="517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28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6646420-6401-2E97-EACE-9CB3A7D84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09" y="811162"/>
            <a:ext cx="11902316" cy="550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72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30B2804-C938-E72C-62EC-4F5E6DE4044A}"/>
              </a:ext>
            </a:extLst>
          </p:cNvPr>
          <p:cNvSpPr txBox="1"/>
          <p:nvPr/>
        </p:nvSpPr>
        <p:spPr>
          <a:xfrm>
            <a:off x="1133168" y="1351508"/>
            <a:ext cx="992566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/>
              <a:t>Considerando que a maioria dos </a:t>
            </a:r>
            <a:r>
              <a:rPr lang="pt-BR" sz="2400" b="1" dirty="0"/>
              <a:t>estudantes  entrevistados avaliam que os temas história e cultura africana, história e cultura afro-brasileira e história e cultura indígena foram abordados de forma pouco ou nada adequada</a:t>
            </a:r>
            <a:r>
              <a:rPr lang="pt-BR" sz="2400" dirty="0"/>
              <a:t>, o Estado necessita de políticas de:</a:t>
            </a:r>
          </a:p>
          <a:p>
            <a:pPr algn="just"/>
            <a:r>
              <a:rPr lang="pt-BR" sz="2400" dirty="0"/>
              <a:t>• </a:t>
            </a:r>
            <a:r>
              <a:rPr lang="pt-BR" sz="2400" b="1" dirty="0"/>
              <a:t>Monitoramento e avaliação perene sobre a implementação das leis n. 10.639/2003 e 11.645/2008</a:t>
            </a:r>
            <a:r>
              <a:rPr lang="pt-BR" sz="2400" dirty="0"/>
              <a:t>, bem como sobre as diretrizes relacionadas à educação escolar quilombola e à educação escolar indígena; e</a:t>
            </a:r>
          </a:p>
          <a:p>
            <a:pPr algn="just"/>
            <a:r>
              <a:rPr lang="pt-BR" sz="2400" dirty="0"/>
              <a:t>• </a:t>
            </a:r>
            <a:r>
              <a:rPr lang="pt-BR" sz="2400" b="1" dirty="0"/>
              <a:t>Formação continuada centrada na educação para as relações étnico-raciais</a:t>
            </a:r>
            <a:r>
              <a:rPr lang="pt-BR" sz="2400" dirty="0"/>
              <a:t>, as práticas equitativas e a história e cultura africana, afro-brasileira e dos povos indígenas </a:t>
            </a:r>
            <a:r>
              <a:rPr lang="pt-BR" sz="2400" b="1" dirty="0"/>
              <a:t>com foco nos docentes, gestores e na equipe técnica das secretarias de educação.</a:t>
            </a:r>
          </a:p>
        </p:txBody>
      </p:sp>
    </p:spTree>
    <p:extLst>
      <p:ext uri="{BB962C8B-B14F-4D97-AF65-F5344CB8AC3E}">
        <p14:creationId xmlns:p14="http://schemas.microsoft.com/office/powerpoint/2010/main" val="224105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8687B4E-3176-2DF0-523D-AC5B1490D061}"/>
              </a:ext>
            </a:extLst>
          </p:cNvPr>
          <p:cNvSpPr txBox="1"/>
          <p:nvPr/>
        </p:nvSpPr>
        <p:spPr>
          <a:xfrm>
            <a:off x="648929" y="1582341"/>
            <a:ext cx="1050085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/>
              <a:t>Considerando que a </a:t>
            </a:r>
            <a:r>
              <a:rPr lang="pt-BR" sz="2400" b="1" dirty="0"/>
              <a:t>maioria da população brasileira afirma que o Brasil é um país racista,</a:t>
            </a:r>
            <a:r>
              <a:rPr lang="pt-BR" sz="2400" dirty="0"/>
              <a:t> que raça/cor/etnia é um dos principais motivadores para a ocorrência da violência nas escolas e que o tema mais importante a ser estudado dentro das escolas é o racismo, é fundamental que o Estado implemente ações de:</a:t>
            </a:r>
          </a:p>
          <a:p>
            <a:pPr algn="just"/>
            <a:r>
              <a:rPr lang="pt-BR" sz="2400" dirty="0"/>
              <a:t>• Promoção de uma educação antirracista e anticapacitista nas escolas, faculdades e universidades;</a:t>
            </a:r>
          </a:p>
          <a:p>
            <a:pPr algn="just"/>
            <a:r>
              <a:rPr lang="pt-BR" sz="2400" dirty="0"/>
              <a:t>• Suporte psicossocial para as pessoas que sofrem ou sofreram racismo; e</a:t>
            </a:r>
          </a:p>
          <a:p>
            <a:pPr algn="just"/>
            <a:r>
              <a:rPr lang="pt-BR" sz="2400" dirty="0"/>
              <a:t>• Criação de fluxo para recebimento, tratativas e encaminhamentos de soluções para denúncias de casos de racismo.</a:t>
            </a:r>
          </a:p>
        </p:txBody>
      </p:sp>
    </p:spTree>
    <p:extLst>
      <p:ext uri="{BB962C8B-B14F-4D97-AF65-F5344CB8AC3E}">
        <p14:creationId xmlns:p14="http://schemas.microsoft.com/office/powerpoint/2010/main" val="276770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BEACBA4-478F-6E43-E9F2-DCC896CBFAA7}"/>
              </a:ext>
            </a:extLst>
          </p:cNvPr>
          <p:cNvSpPr txBox="1"/>
          <p:nvPr/>
        </p:nvSpPr>
        <p:spPr>
          <a:xfrm>
            <a:off x="693173" y="1166842"/>
            <a:ext cx="1055984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1" dirty="0"/>
              <a:t>CONSIDERAÇÕES </a:t>
            </a:r>
          </a:p>
          <a:p>
            <a:pPr algn="just"/>
            <a:r>
              <a:rPr lang="pt-BR" sz="2400" dirty="0"/>
              <a:t>		</a:t>
            </a:r>
          </a:p>
          <a:p>
            <a:pPr algn="just"/>
            <a:r>
              <a:rPr lang="pt-BR" sz="2400" dirty="0"/>
              <a:t>		Após esse trabalho desenvolvido nas aulas com os estudantes, a Diretoria realizou no mês de novembro a Culminância do projeto, após todo processo de trabalho na escola, nossa culminância teve como objetivo valorizar os alunos e funcionários negros e indígenas realizando um ensaio fotográfico com todos aqueles e aquelas que se deixaram ser retratados.  Nossa inspiração foi o trabalho da artista plástica </a:t>
            </a:r>
            <a:r>
              <a:rPr lang="pt-BR" sz="2400" b="1" dirty="0" err="1"/>
              <a:t>Pola</a:t>
            </a:r>
            <a:r>
              <a:rPr lang="pt-BR" sz="2400" b="1" dirty="0"/>
              <a:t> Fernandez </a:t>
            </a:r>
            <a:r>
              <a:rPr lang="pt-BR" sz="2400" dirty="0"/>
              <a:t>na exposição “</a:t>
            </a: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Cores </a:t>
            </a:r>
            <a:r>
              <a:rPr lang="pt-B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Nyotas</a:t>
            </a:r>
            <a:r>
              <a:rPr lang="pt-BR" sz="2400" dirty="0"/>
              <a:t>” onde ela traz uma reflexão sobre a ancestralidade e protagonismo das mulheres negras utilizando </a:t>
            </a:r>
            <a:r>
              <a:rPr lang="pt-BR" sz="2400" b="1" dirty="0"/>
              <a:t>tecido Chita como recurso estético e narrativo</a:t>
            </a:r>
            <a:r>
              <a:rPr lang="pt-BR" sz="2400" dirty="0"/>
              <a:t>, novo </a:t>
            </a:r>
            <a:r>
              <a:rPr lang="pt-BR" sz="2400" b="1" dirty="0"/>
              <a:t>objetivo foi trazer e resgatar a ancestralidade de nossos alunos, professores  e funcionárias negros e negras</a:t>
            </a:r>
            <a:r>
              <a:rPr lang="pt-B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3464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D5D7284-192F-0292-769A-0856CC91C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342" y="643466"/>
            <a:ext cx="8893277" cy="580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85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408ED92-90A2-780C-EF25-3DACF4199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091" y="441959"/>
            <a:ext cx="8863781" cy="620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57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FEDBBD5-8F39-21F1-A875-57315F427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87" y="480156"/>
            <a:ext cx="8477591" cy="589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42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C36FF5A-74E3-7909-253D-CF553E3C0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747" y="488451"/>
            <a:ext cx="8312505" cy="58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02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18E663C-9DE9-10C4-1FF4-A644C779204A}"/>
              </a:ext>
            </a:extLst>
          </p:cNvPr>
          <p:cNvSpPr txBox="1"/>
          <p:nvPr/>
        </p:nvSpPr>
        <p:spPr>
          <a:xfrm>
            <a:off x="985684" y="1336705"/>
            <a:ext cx="10014153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relato de experiência normalmente inclui uma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introdução com marco teórico de referência para a experiência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. A seguir, traz 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objetivos da vivência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 expõe 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metodologias empregadas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para realizar tal experiência, incluindo descrição do contexto e dos procedimentos. Após isso, apresentam-se 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resultados observados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 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considerações tecidas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 partir dos mesmos.</a:t>
            </a:r>
          </a:p>
        </p:txBody>
      </p:sp>
    </p:spTree>
    <p:extLst>
      <p:ext uri="{BB962C8B-B14F-4D97-AF65-F5344CB8AC3E}">
        <p14:creationId xmlns:p14="http://schemas.microsoft.com/office/powerpoint/2010/main" val="771339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2B2FC5D-62DE-650E-B75E-1EE524EC7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794" y="406760"/>
            <a:ext cx="8495071" cy="580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28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3A7AC6-8BC8-83F9-A5AF-974F35F64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87" y="643466"/>
            <a:ext cx="8259097" cy="573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62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5116C4B-9FE1-3431-6CD7-EC3342F8C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574" y="324465"/>
            <a:ext cx="8760541" cy="615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27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0E0F408-8269-78A5-90DB-02395C57B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568" y="643466"/>
            <a:ext cx="8731045" cy="583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99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32A02A4-D764-32F9-D8FA-E0AD4DBDA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555" y="584472"/>
            <a:ext cx="8268731" cy="595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98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4E2D92E-1ED6-C14C-8AB6-25C89C8CD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078" y="397285"/>
            <a:ext cx="8613057" cy="615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27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5541F39-34EB-CF03-4FC9-058A6799A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891" y="717208"/>
            <a:ext cx="8283492" cy="586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28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44FBEAF-5F99-DD29-65ED-DFACA8986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836" y="613969"/>
            <a:ext cx="8254327" cy="586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5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1B3C538-99E1-0257-DE2E-779A341A5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934" y="528210"/>
            <a:ext cx="8229188" cy="580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50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2A00FC5-C962-B7C0-3798-F1AB429A90F6}"/>
              </a:ext>
            </a:extLst>
          </p:cNvPr>
          <p:cNvSpPr txBox="1"/>
          <p:nvPr/>
        </p:nvSpPr>
        <p:spPr>
          <a:xfrm>
            <a:off x="918087" y="394692"/>
            <a:ext cx="10355826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REFERÊNCIAS CONSULTADAS</a:t>
            </a:r>
          </a:p>
          <a:p>
            <a:endParaRPr lang="pt-BR" dirty="0"/>
          </a:p>
          <a:p>
            <a:r>
              <a:rPr lang="pt-BR" dirty="0"/>
              <a:t>BRASIL. </a:t>
            </a:r>
            <a:r>
              <a:rPr lang="pt-BR" b="1" dirty="0"/>
              <a:t>Lei 10.639 de 09 de janeiro de 2003 </a:t>
            </a:r>
            <a:r>
              <a:rPr lang="pt-BR" dirty="0"/>
              <a:t>que estabelece as diretrizes e bases da educação nacional, para incluir no currículo oficial da Rede de Ensino a obrigatoriedade da temática "História e Cultura Afro-Brasileira", e dá outras providências. Disponível em: </a:t>
            </a:r>
            <a:r>
              <a:rPr lang="pt-BR" dirty="0">
                <a:hlinkClick r:id="rId2"/>
              </a:rPr>
              <a:t>https://www.planalto.gov.br/ccivil_03/LEIS/2003/L10.639.htm</a:t>
            </a:r>
            <a:r>
              <a:rPr lang="pt-BR" dirty="0"/>
              <a:t>  / Acesso em 11 de agosto de 2024.</a:t>
            </a:r>
          </a:p>
          <a:p>
            <a:endParaRPr lang="pt-BR" dirty="0"/>
          </a:p>
          <a:p>
            <a:pPr algn="l"/>
            <a:r>
              <a:rPr lang="pt-BR" dirty="0"/>
              <a:t>CARREIRA, </a:t>
            </a:r>
            <a:r>
              <a:rPr lang="pt-BR" sz="1800" b="1" i="0" u="none" strike="noStrike" baseline="0" dirty="0">
                <a:latin typeface="OpenSans-Bold"/>
              </a:rPr>
              <a:t>Denise. </a:t>
            </a:r>
            <a:r>
              <a:rPr lang="pt-BR" sz="1800" b="1" i="0" u="none" strike="noStrike" baseline="0" dirty="0">
                <a:latin typeface="OpenSans-CondensedLight"/>
              </a:rPr>
              <a:t>O lugar dos sujeitos brancos na luta antirracista</a:t>
            </a:r>
            <a:r>
              <a:rPr lang="pt-BR" sz="1800" b="0" i="0" u="none" strike="noStrike" baseline="0" dirty="0">
                <a:latin typeface="OpenSans-CondensedLight"/>
              </a:rPr>
              <a:t>:</a:t>
            </a:r>
            <a:r>
              <a:rPr lang="pt-BR" sz="1800" b="0" i="1" u="none" strike="noStrike" baseline="0" dirty="0">
                <a:latin typeface="OpenSans-Italic"/>
              </a:rPr>
              <a:t> Provocações e pautas para conversas. </a:t>
            </a:r>
            <a:r>
              <a:rPr lang="pt-BR" sz="1800" b="1" i="1" u="none" strike="noStrike" baseline="0" dirty="0">
                <a:latin typeface="OpenSans-Italic"/>
              </a:rPr>
              <a:t>Revista </a:t>
            </a:r>
            <a:r>
              <a:rPr lang="fr-FR" sz="1800" b="1" i="0" u="none" strike="noStrike" baseline="0" dirty="0">
                <a:latin typeface="OpenSans-Semibold"/>
              </a:rPr>
              <a:t>SUR  </a:t>
            </a:r>
            <a:r>
              <a:rPr lang="fr-FR" sz="1800" b="0" i="0" u="none" strike="noStrike" baseline="0" dirty="0">
                <a:latin typeface="OpenSans-Semibold"/>
              </a:rPr>
              <a:t>28, v.15,  n.28 , </a:t>
            </a:r>
            <a:r>
              <a:rPr lang="fr-FR" sz="1800" b="0" i="0" u="none" strike="noStrike" baseline="0" dirty="0">
                <a:latin typeface="OpenSans-Light"/>
              </a:rPr>
              <a:t>127 – 137, 2018</a:t>
            </a:r>
            <a:endParaRPr lang="pt-BR" dirty="0"/>
          </a:p>
          <a:p>
            <a:endParaRPr lang="pt-BR" dirty="0"/>
          </a:p>
          <a:p>
            <a:r>
              <a:rPr lang="pt-BR" dirty="0"/>
              <a:t>CARINE, Bárbara. </a:t>
            </a:r>
            <a:r>
              <a:rPr lang="pt-BR" b="1" dirty="0"/>
              <a:t>Como ser um educador antirracista</a:t>
            </a:r>
            <a:r>
              <a:rPr lang="pt-BR" dirty="0"/>
              <a:t>. São Paulo, Planeta, 2023.</a:t>
            </a:r>
          </a:p>
          <a:p>
            <a:endParaRPr lang="pt-BR" dirty="0"/>
          </a:p>
          <a:p>
            <a:r>
              <a:rPr lang="pt-BR" dirty="0"/>
              <a:t>CARNEIRO, Sueli. </a:t>
            </a:r>
            <a:r>
              <a:rPr lang="pt-BR" b="1" dirty="0"/>
              <a:t>Dispositivo da racialidade: a construção do outro como não ser fundamento do ser</a:t>
            </a:r>
            <a:r>
              <a:rPr lang="pt-BR" dirty="0"/>
              <a:t>. Rio de Janeiro, Zahar, 2023.</a:t>
            </a:r>
          </a:p>
          <a:p>
            <a:endParaRPr lang="pt-BR" dirty="0"/>
          </a:p>
          <a:p>
            <a:r>
              <a:rPr lang="pt-BR" dirty="0"/>
              <a:t>FERNANDEZ, </a:t>
            </a:r>
            <a:r>
              <a:rPr lang="pt-BR" dirty="0" err="1"/>
              <a:t>Pola</a:t>
            </a:r>
            <a:r>
              <a:rPr lang="pt-BR" dirty="0"/>
              <a:t>. Projetos: Cores </a:t>
            </a:r>
            <a:r>
              <a:rPr lang="pt-BR" dirty="0" err="1"/>
              <a:t>Nyotas</a:t>
            </a:r>
            <a:r>
              <a:rPr lang="pt-BR" dirty="0"/>
              <a:t> / 2019. Disponível em: </a:t>
            </a:r>
            <a:r>
              <a:rPr lang="pt-BR" dirty="0">
                <a:hlinkClick r:id="rId3"/>
              </a:rPr>
              <a:t>https://polafernandez.com.br/projetos</a:t>
            </a:r>
            <a:r>
              <a:rPr lang="pt-BR" dirty="0"/>
              <a:t>  . Acesso em 11 de agosto de 2024.</a:t>
            </a:r>
          </a:p>
          <a:p>
            <a:endParaRPr lang="pt-BR" dirty="0"/>
          </a:p>
          <a:p>
            <a:r>
              <a:rPr lang="pt-BR" dirty="0"/>
              <a:t>FREIRE, Paulo. </a:t>
            </a:r>
            <a:r>
              <a:rPr lang="pt-BR" b="1" dirty="0"/>
              <a:t>Educação como prática da liberdade</a:t>
            </a:r>
            <a:r>
              <a:rPr lang="pt-BR" dirty="0"/>
              <a:t>. 29ª ed. Rio de Janeiro: Paz e</a:t>
            </a:r>
          </a:p>
          <a:p>
            <a:r>
              <a:rPr lang="pt-BR" dirty="0"/>
              <a:t>Terra, 2006.</a:t>
            </a:r>
          </a:p>
          <a:p>
            <a:endParaRPr lang="pt-BR" dirty="0"/>
          </a:p>
          <a:p>
            <a:r>
              <a:rPr lang="pt-BR" dirty="0"/>
              <a:t> </a:t>
            </a:r>
          </a:p>
          <a:p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9326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423B108-F848-B61A-995A-FE0B1C4A063D}"/>
              </a:ext>
            </a:extLst>
          </p:cNvPr>
          <p:cNvSpPr txBox="1"/>
          <p:nvPr/>
        </p:nvSpPr>
        <p:spPr>
          <a:xfrm>
            <a:off x="2783758" y="987831"/>
            <a:ext cx="60984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REFLEXÕES...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4A96E7D-473A-FAC9-074B-01BDE8B62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611" y="2122966"/>
            <a:ext cx="9522777" cy="48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74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A2D35AC-015E-FD42-1D54-2E536CB018C5}"/>
              </a:ext>
            </a:extLst>
          </p:cNvPr>
          <p:cNvSpPr txBox="1"/>
          <p:nvPr/>
        </p:nvSpPr>
        <p:spPr>
          <a:xfrm>
            <a:off x="1224117" y="1305341"/>
            <a:ext cx="1032387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GOMES, Nilma Lino. </a:t>
            </a:r>
            <a:r>
              <a:rPr lang="pt-BR" b="1" dirty="0"/>
              <a:t>O Movimento Negro Educador: saberes construídos nas lutas por emancipação</a:t>
            </a:r>
            <a:r>
              <a:rPr lang="pt-BR" dirty="0"/>
              <a:t>. Petrópolis: Vozes, 2017.  </a:t>
            </a:r>
          </a:p>
          <a:p>
            <a:endParaRPr lang="pt-BR" dirty="0"/>
          </a:p>
          <a:p>
            <a:r>
              <a:rPr lang="pt-BR" dirty="0"/>
              <a:t>GONÇALVES, Rosângela C. </a:t>
            </a:r>
            <a:r>
              <a:rPr lang="pt-BR" b="1" dirty="0"/>
              <a:t>Nossas narrativas negras: memórias, identidades e educação</a:t>
            </a:r>
            <a:r>
              <a:rPr lang="pt-BR" dirty="0"/>
              <a:t>. 141f. Tese (Doutorado em Educação) – Universidade Estadual de Campinas, Campinas, 2023.</a:t>
            </a:r>
          </a:p>
          <a:p>
            <a:endParaRPr lang="pt-BR" dirty="0"/>
          </a:p>
          <a:p>
            <a:r>
              <a:rPr lang="pt-BR" dirty="0"/>
              <a:t>hooks, bell. </a:t>
            </a:r>
            <a:r>
              <a:rPr lang="pt-BR" b="1" dirty="0"/>
              <a:t>Ensinando a transgredir: a educação como prática da liberdade</a:t>
            </a:r>
            <a:r>
              <a:rPr lang="pt-BR" dirty="0"/>
              <a:t>. 2ª ed. São Paulo: Editora WMF Martins Fontes, 2017. </a:t>
            </a:r>
          </a:p>
          <a:p>
            <a:endParaRPr lang="pt-BR" dirty="0"/>
          </a:p>
          <a:p>
            <a:r>
              <a:rPr lang="pt-BR" dirty="0"/>
              <a:t>_____________. </a:t>
            </a:r>
            <a:r>
              <a:rPr lang="pt-BR" b="1" dirty="0"/>
              <a:t>Olhares negros: raça e representatividade</a:t>
            </a:r>
            <a:r>
              <a:rPr lang="pt-BR" dirty="0"/>
              <a:t>. São Paulo: Elefante, 2019.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SCHNEIDER, E. M., FUJII, R. A. X., &amp; CORAZZA, M. J. (2017). Pesquisas </a:t>
            </a:r>
            <a:r>
              <a:rPr lang="pt-BR" dirty="0" err="1"/>
              <a:t>quali-quantitativas</a:t>
            </a:r>
            <a:r>
              <a:rPr lang="pt-BR" dirty="0"/>
              <a:t>: contribuições para a pesquisa em ensino de ciências. </a:t>
            </a:r>
            <a:r>
              <a:rPr lang="pt-BR" b="1" dirty="0"/>
              <a:t>Revista Pesquisa Qualitativa</a:t>
            </a:r>
            <a:r>
              <a:rPr lang="pt-BR" dirty="0"/>
              <a:t>, 5(9), 569–584. Recuperado de </a:t>
            </a:r>
            <a:r>
              <a:rPr lang="pt-BR" dirty="0">
                <a:hlinkClick r:id="rId2"/>
              </a:rPr>
              <a:t>https://editora.sepq.org.br/rpq/article/view/157 /</a:t>
            </a:r>
            <a:r>
              <a:rPr lang="pt-BR" dirty="0"/>
              <a:t> Acesso em 11de agosto de 2024.</a:t>
            </a:r>
          </a:p>
          <a:p>
            <a:r>
              <a:rPr lang="pt-BR" dirty="0"/>
              <a:t> </a:t>
            </a:r>
          </a:p>
          <a:p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1301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B865757-D284-4477-9EBE-13AE82FEEA80}"/>
              </a:ext>
            </a:extLst>
          </p:cNvPr>
          <p:cNvSpPr txBox="1"/>
          <p:nvPr/>
        </p:nvSpPr>
        <p:spPr>
          <a:xfrm>
            <a:off x="698091" y="443567"/>
            <a:ext cx="10795818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Para exemplificar uma forma de escrever um relato de experiência, as perguntas norteadoras da Comunidade de Práticas seguem: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Sobre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qual(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) experiência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você quer contar?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você gostaria de contar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sobre a experiência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 você e a sua equipe aprenderam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com essa experiência?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desafios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foram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encontrados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para o seu desenvolvimento?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O que você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mais gostou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 o que você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não gostou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Pensando no que você descreveu sobre a sua experiência, o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 mais ainda pode ser feito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/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Para fechar, deixamos um campo aberto onde você pode escrever outras considerações e no formato que quiser.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6693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8190BC6-AED8-8B76-917C-05191B3A83D8}"/>
              </a:ext>
            </a:extLst>
          </p:cNvPr>
          <p:cNvSpPr txBox="1"/>
          <p:nvPr/>
        </p:nvSpPr>
        <p:spPr>
          <a:xfrm>
            <a:off x="1324897" y="1779687"/>
            <a:ext cx="954220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Resumo:</a:t>
            </a:r>
            <a:r>
              <a:rPr lang="pt-BR" dirty="0"/>
              <a:t> Este trabalho tem como objetivo apresentar o desenvolvido no ano de 2023 junto a Escola Estadual Profa. Maria Neiva A. Justo para atender ao Projeto Trilha Antirracista, um programa que integra a pasta da Secretaria Estadual de Educação do Estado de São Paulo, que visa combater o racismo e promover a representatividade negra nos espaços escolares e o combate ao racismo estrutural. Iniciamos o projeto de discutindo a importância da valorização de nossos estudantes negros e indígenas no processo de desenvolvimento escolar, onde algumas disciplinas como Tecnologia, Língua Portuguesa Arte e Educação Física se envolveram e durante as aulas iniciaram as primeiras discussões sobre o tema. Iniciamos com um censo, questionário de autoidentificação,  para conhecermos o perfil de nossa clientela, após esta etapa foram apresentadas as turmas através das diferentes disciplinas aspectos da cultura negra e sua inserção em nossa sociedade. A finalização do projeto ocorreu em novembro, com uma exposição com os trabalhos desenvolvidos durante o ano e a participação dos alunos no coral regido pela professora de Língua Portuguesa. Após todo este processo, podemos perceber a importância do resgate e valorização da cultura negra no espaço escolar e como esse processo traz uma elevação da autoestima dos estudantes.</a:t>
            </a:r>
          </a:p>
          <a:p>
            <a:endParaRPr lang="pt-BR" dirty="0"/>
          </a:p>
          <a:p>
            <a:r>
              <a:rPr lang="pt-BR" b="1" dirty="0"/>
              <a:t>Palavras-chave: </a:t>
            </a:r>
            <a:r>
              <a:rPr lang="pt-BR" b="1" u="sng" dirty="0"/>
              <a:t>Educação</a:t>
            </a:r>
            <a:r>
              <a:rPr lang="pt-BR" b="1" dirty="0"/>
              <a:t>; </a:t>
            </a:r>
            <a:r>
              <a:rPr lang="pt-BR" b="1" u="sng" dirty="0"/>
              <a:t>Identidade</a:t>
            </a:r>
            <a:r>
              <a:rPr lang="pt-BR" b="1" dirty="0"/>
              <a:t>;  </a:t>
            </a:r>
            <a:r>
              <a:rPr lang="pt-BR" b="1" u="sng" dirty="0"/>
              <a:t>Diversidade</a:t>
            </a:r>
            <a:r>
              <a:rPr lang="pt-BR" b="1" dirty="0"/>
              <a:t>; </a:t>
            </a:r>
            <a:r>
              <a:rPr lang="pt-BR" b="1" u="sng" dirty="0"/>
              <a:t>Direitos Humanos</a:t>
            </a:r>
            <a:r>
              <a:rPr lang="pt-BR" b="1" dirty="0"/>
              <a:t>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63A5EEF-03C0-ED46-960D-4DD3D861B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00" y="278097"/>
            <a:ext cx="11010330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97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A9E2CC1-04CC-F32E-E419-4315A9C30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64" y="1328746"/>
            <a:ext cx="10236071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35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BE86A2C-81FE-2708-FC98-04FB49E99A3E}"/>
              </a:ext>
            </a:extLst>
          </p:cNvPr>
          <p:cNvSpPr txBox="1"/>
          <p:nvPr/>
        </p:nvSpPr>
        <p:spPr>
          <a:xfrm>
            <a:off x="707924" y="455699"/>
            <a:ext cx="1095805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b="1" dirty="0"/>
              <a:t>O PROJETO</a:t>
            </a:r>
          </a:p>
          <a:p>
            <a:pPr algn="just"/>
            <a:r>
              <a:rPr lang="pt-BR" sz="2800" dirty="0"/>
              <a:t>		Durante o ano letivo de 2022 a </a:t>
            </a:r>
            <a:r>
              <a:rPr lang="pt-BR" sz="2800" b="1" dirty="0"/>
              <a:t>EE. </a:t>
            </a:r>
            <a:r>
              <a:rPr lang="pt-BR" sz="2800" b="1" dirty="0" err="1"/>
              <a:t>Profª</a:t>
            </a:r>
            <a:r>
              <a:rPr lang="pt-BR" sz="2800" b="1" dirty="0"/>
              <a:t> Maria Neiva Abdelmassih Justo</a:t>
            </a:r>
            <a:r>
              <a:rPr lang="pt-BR" sz="2800" dirty="0"/>
              <a:t>, em  atendimento programa estadual, iniciamos o projeto de </a:t>
            </a:r>
            <a:r>
              <a:rPr lang="pt-BR" sz="2800" b="1" dirty="0"/>
              <a:t>discutindo a importância da valorização de nossos estudantes negros e indígenas no processo de desenvolvimento escolar.</a:t>
            </a:r>
          </a:p>
          <a:p>
            <a:pPr algn="just"/>
            <a:r>
              <a:rPr lang="pt-BR" sz="2800" dirty="0"/>
              <a:t>		A escola está situação na cidade de Valinhos, num Bairro Pq. América II, atende ao público do entorno da cidade, oferece os seguintes ciclos: Anos Finais II e Ensino Médio, funcionando nos três períodos: matutino, vespertino e noturno. A clientela é formada por uma diversidade, onde prevalece  alunos negros – pretos e pardos, nos anos finais e no ensino médio, esse índice cai de maneira acentuada.</a:t>
            </a:r>
          </a:p>
        </p:txBody>
      </p:sp>
    </p:spTree>
    <p:extLst>
      <p:ext uri="{BB962C8B-B14F-4D97-AF65-F5344CB8AC3E}">
        <p14:creationId xmlns:p14="http://schemas.microsoft.com/office/powerpoint/2010/main" val="329465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D81D89E-DA16-E682-2270-AC62848D6266}"/>
              </a:ext>
            </a:extLst>
          </p:cNvPr>
          <p:cNvSpPr txBox="1"/>
          <p:nvPr/>
        </p:nvSpPr>
        <p:spPr>
          <a:xfrm>
            <a:off x="757084" y="632004"/>
            <a:ext cx="10353367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b="1" dirty="0"/>
              <a:t>METODOLOGIA</a:t>
            </a:r>
          </a:p>
          <a:p>
            <a:pPr algn="just"/>
            <a:r>
              <a:rPr lang="pt-BR" sz="2000" dirty="0"/>
              <a:t>	Durante as Aulas de Trabalho Pedagógico Coletivo – ATPC, ocorrem discussões e leitura de textos que subsidiassem o trabalho dos professores em sala de aula. Desde os </a:t>
            </a:r>
            <a:r>
              <a:rPr lang="pt-BR" sz="2000" b="1" dirty="0"/>
              <a:t>Anos Finais </a:t>
            </a:r>
            <a:r>
              <a:rPr lang="pt-BR" sz="2000" dirty="0"/>
              <a:t>até o </a:t>
            </a:r>
            <a:r>
              <a:rPr lang="pt-BR" sz="2000" b="1" dirty="0"/>
              <a:t>Ensino Médio</a:t>
            </a:r>
            <a:r>
              <a:rPr lang="pt-BR" sz="2000" dirty="0"/>
              <a:t>, os professores de todas as disciplinas foram convidados a realizarem uma abordagem da temática em suas aulas.  Algumas disciplinas encontraram dificuldades, enquanto outras realizaram as atividades com maior fluência, entre elas podemos destacar: </a:t>
            </a:r>
            <a:r>
              <a:rPr lang="pt-BR" sz="2000" b="1" dirty="0"/>
              <a:t>Arte</a:t>
            </a:r>
            <a:r>
              <a:rPr lang="pt-BR" sz="2000" dirty="0"/>
              <a:t>, </a:t>
            </a:r>
            <a:r>
              <a:rPr lang="pt-BR" sz="2000" b="1" dirty="0"/>
              <a:t>Língua Portuguesa</a:t>
            </a:r>
            <a:r>
              <a:rPr lang="pt-BR" sz="2000" dirty="0"/>
              <a:t>, </a:t>
            </a:r>
            <a:r>
              <a:rPr lang="pt-BR" sz="2000" b="1" dirty="0"/>
              <a:t>Tecnologia, Ciências</a:t>
            </a:r>
            <a:r>
              <a:rPr lang="pt-BR" sz="2000" dirty="0"/>
              <a:t>. </a:t>
            </a:r>
          </a:p>
          <a:p>
            <a:pPr algn="just"/>
            <a:r>
              <a:rPr lang="pt-BR" sz="2000" dirty="0"/>
              <a:t>	</a:t>
            </a:r>
            <a:r>
              <a:rPr lang="pt-BR" sz="2000" dirty="0">
                <a:effectLst/>
                <a:ea typeface="Times New Roman" panose="02020603050405020304" pitchFamily="18" charset="0"/>
              </a:rPr>
              <a:t>Foi elaborado pelo professor de Tecnologia, </a:t>
            </a:r>
            <a:r>
              <a:rPr lang="pt-BR" sz="2000" b="1" dirty="0">
                <a:effectLst/>
                <a:ea typeface="Times New Roman" panose="02020603050405020304" pitchFamily="18" charset="0"/>
              </a:rPr>
              <a:t>um formulário </a:t>
            </a:r>
            <a:r>
              <a:rPr lang="pt-BR" sz="2000" dirty="0">
                <a:effectLst/>
                <a:ea typeface="Times New Roman" panose="02020603050405020304" pitchFamily="18" charset="0"/>
              </a:rPr>
              <a:t>- a partir da perspectiva do IBGE – Instituto Brasileiro de Geografia e Estatística, preto, indígena, branco, amarelo e pardo,  que continha as seguintes perguntas: - </a:t>
            </a:r>
            <a:r>
              <a:rPr lang="pt-BR" sz="2000" b="1" dirty="0">
                <a:effectLst/>
                <a:ea typeface="Times New Roman" panose="02020603050405020304" pitchFamily="18" charset="0"/>
              </a:rPr>
              <a:t>Como você se identifica: preto, branco, amarelo, indígena e pardo; - Sua idade; - Série/Período; e – Gênero: feminino, masculino, outro e não responder</a:t>
            </a:r>
            <a:r>
              <a:rPr lang="pt-BR" sz="2000" dirty="0">
                <a:effectLst/>
                <a:ea typeface="Times New Roman" panose="02020603050405020304" pitchFamily="18" charset="0"/>
              </a:rPr>
              <a:t>. Após os resultados, </a:t>
            </a:r>
            <a:r>
              <a:rPr lang="pt-BR" sz="2000" b="1" dirty="0">
                <a:effectLst/>
                <a:ea typeface="Times New Roman" panose="02020603050405020304" pitchFamily="18" charset="0"/>
              </a:rPr>
              <a:t>iniciamos uma outra fase que foi a análise e interpretação dos dados, compreendendo o porquê  do resultado apresentou uma pequena parcela  de alunos pretos, por exemplo.</a:t>
            </a:r>
            <a:r>
              <a:rPr lang="pt-BR" sz="2000" dirty="0">
                <a:effectLst/>
                <a:ea typeface="Times New Roman" panose="02020603050405020304" pitchFamily="18" charset="0"/>
              </a:rPr>
              <a:t> Essa fase de </a:t>
            </a:r>
            <a:r>
              <a:rPr lang="pt-BR" sz="2000" b="1" dirty="0">
                <a:effectLst/>
                <a:ea typeface="Times New Roman" panose="02020603050405020304" pitchFamily="18" charset="0"/>
              </a:rPr>
              <a:t>leitura, análise a interpretação </a:t>
            </a:r>
            <a:r>
              <a:rPr lang="pt-BR" sz="2000" dirty="0">
                <a:effectLst/>
                <a:ea typeface="Times New Roman" panose="02020603050405020304" pitchFamily="18" charset="0"/>
              </a:rPr>
              <a:t>dos resultados foram analisados pela equipe docente nas reuniões pedagógicas e levada paras salas de aulas e interpretadas pelos docentes envolvidos no projeto. </a:t>
            </a:r>
            <a:endParaRPr lang="pt-BR" sz="2000" dirty="0">
              <a:effectLst/>
              <a:ea typeface="Calibri" panose="020F0502020204030204" pitchFamily="34" charset="0"/>
            </a:endParaRPr>
          </a:p>
          <a:p>
            <a:pPr algn="just"/>
            <a:r>
              <a:rPr lang="pt-B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19268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A25E529-7EFF-7CA4-60A0-D8F59182FB8B}"/>
              </a:ext>
            </a:extLst>
          </p:cNvPr>
          <p:cNvSpPr txBox="1"/>
          <p:nvPr/>
        </p:nvSpPr>
        <p:spPr>
          <a:xfrm>
            <a:off x="830826" y="797510"/>
            <a:ext cx="1053034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1" dirty="0"/>
              <a:t>MOMENTO A TRILHA EM NOSSA ESCOLA</a:t>
            </a:r>
          </a:p>
          <a:p>
            <a:pPr algn="just"/>
            <a:r>
              <a:rPr lang="pt-BR" sz="2400" dirty="0"/>
              <a:t>	</a:t>
            </a:r>
            <a:r>
              <a:rPr lang="pt-BR" sz="2400" b="1" dirty="0"/>
              <a:t>Como começar um trabalho antirracista na escola?</a:t>
            </a:r>
          </a:p>
          <a:p>
            <a:pPr algn="just"/>
            <a:endParaRPr lang="pt-BR" sz="2400" b="1" dirty="0"/>
          </a:p>
          <a:p>
            <a:pPr algn="just"/>
            <a:r>
              <a:rPr lang="pt-BR" sz="2400" dirty="0"/>
              <a:t>		É possível começar um trabalho de forma simples, abordando as múltiplas diferenças que constituem todos os estudantes. Assumimos a necessidade de aprofundar e nos dedicarmos aos estudos nas questões étnico-raciais, entendendo esses estudos como prioridade para a prática docente, na perspectiva de alcançar uma educação libertadora, baseada na práxis defendida por bell hooks (2019) , que significa “agir e refletir sobre o mundo a fim de modificá-lo”. Iniciamos com uma pesquisa sobre o pertencimento </a:t>
            </a:r>
            <a:r>
              <a:rPr lang="pt-BR" sz="2400" b="1" dirty="0"/>
              <a:t>ÉTNICO-RACIAL</a:t>
            </a:r>
            <a:r>
              <a:rPr lang="pt-BR" sz="2400" dirty="0"/>
              <a:t> de nossos alunos.  Foi elaborado um formulário onde os alunos  indicavam o seu grupo étnico racial. Eis o resultado:</a:t>
            </a:r>
          </a:p>
          <a:p>
            <a:pPr algn="just"/>
            <a:r>
              <a:rPr lang="pt-BR" sz="2400" dirty="0"/>
              <a:t>	</a:t>
            </a:r>
            <a:r>
              <a:rPr lang="pt-BR" sz="2400" b="1" dirty="0"/>
              <a:t>358 respostas;</a:t>
            </a:r>
          </a:p>
        </p:txBody>
      </p:sp>
    </p:spTree>
    <p:extLst>
      <p:ext uri="{BB962C8B-B14F-4D97-AF65-F5344CB8AC3E}">
        <p14:creationId xmlns:p14="http://schemas.microsoft.com/office/powerpoint/2010/main" val="20660676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1637</Words>
  <Application>Microsoft Office PowerPoint</Application>
  <PresentationFormat>Widescreen</PresentationFormat>
  <Paragraphs>68</Paragraphs>
  <Slides>30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41" baseType="lpstr">
      <vt:lpstr>Aptos</vt:lpstr>
      <vt:lpstr>Aptos Display</vt:lpstr>
      <vt:lpstr>Arial</vt:lpstr>
      <vt:lpstr>Calibri</vt:lpstr>
      <vt:lpstr>OpenSans-Bold</vt:lpstr>
      <vt:lpstr>OpenSans-CondensedLight</vt:lpstr>
      <vt:lpstr>OpenSans-Italic</vt:lpstr>
      <vt:lpstr>OpenSans-Light</vt:lpstr>
      <vt:lpstr>OpenSans-Semibold</vt:lpstr>
      <vt:lpstr>Times New Roman</vt:lpstr>
      <vt:lpstr>Tema do Office</vt:lpstr>
      <vt:lpstr>RELATO DE EXPERIÊNCIA PRÁTICAS PEDAGÓGICAS PARA UMA EDUCAÇÃO ANTIRRACISTA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Rosangela Cristina Gonçalves</dc:creator>
  <cp:lastModifiedBy>Rosangela Cristina Gonçalves</cp:lastModifiedBy>
  <cp:revision>10</cp:revision>
  <dcterms:created xsi:type="dcterms:W3CDTF">2024-09-19T13:54:11Z</dcterms:created>
  <dcterms:modified xsi:type="dcterms:W3CDTF">2024-09-20T23:39:53Z</dcterms:modified>
</cp:coreProperties>
</file>